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6" r:id="rId21"/>
    <p:sldId id="315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chemeClr val="accent1">
        <a:lumMod val="50000"/>
      </a:scheme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712" autoAdjust="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2/4/2025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07F44-B531-7E86-A02C-DDC9EDDFC55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megan-kin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lajos-pusztai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sph.yale.edu/profile/michaela-dinan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sph.yale.edu/profile/jeffrey-townsend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abhijit-patel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curtis-pickering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edward-stite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anish-sharda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stephanie-halen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shalin-kothari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coraline-mlynarczyk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mariya-rozenbli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raghav-sundar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sylvia-kurz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daniel-petrylak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yale.edu/profile/harriet-kluge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/>
          <a:lstStyle/>
          <a:p>
            <a:r>
              <a:rPr lang="en-US" sz="4800" dirty="0"/>
              <a:t>Yale Cancer Student Interest Group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1366367"/>
          </a:xfrm>
        </p:spPr>
        <p:txBody>
          <a:bodyPr/>
          <a:lstStyle/>
          <a:p>
            <a:r>
              <a:rPr lang="en-US" sz="3600" b="1" dirty="0"/>
              <a:t>2025 Speed Dating</a:t>
            </a:r>
          </a:p>
          <a:p>
            <a:r>
              <a:rPr lang="en-US" sz="3600" b="1" dirty="0"/>
              <a:t>Cancer Research Night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A311C4-1D35-55B7-616F-312E478902C3}"/>
              </a:ext>
            </a:extLst>
          </p:cNvPr>
          <p:cNvPicPr>
            <a:picLocks/>
          </p:cNvPicPr>
          <p:nvPr/>
        </p:nvPicPr>
        <p:blipFill>
          <a:blip r:embed="rId3" cstate="print"/>
          <a:srcRect t="62352"/>
          <a:stretch/>
        </p:blipFill>
        <p:spPr>
          <a:xfrm>
            <a:off x="9887244" y="5770748"/>
            <a:ext cx="1814052" cy="8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ECE1B-FE49-5B44-BFFA-854F52930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693A1F0-C2F9-8D76-9082-9917AA7E37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97" r="16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7CB3A-A94F-CD50-7333-AF3505FB146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769073"/>
          </a:xfrm>
        </p:spPr>
        <p:txBody>
          <a:bodyPr/>
          <a:lstStyle/>
          <a:p>
            <a:r>
              <a:rPr lang="en-US" dirty="0"/>
              <a:t>Associate Professor of Cell Biology and of Molecular, Cellular and Development Biology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2DEB0-5A53-7C51-0BF2-63DECFB77F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Megan C. King, PhD &lt; Yale School of Medicine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19D868-4665-0D3B-1F1F-8957669F4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Megan C. King, PhD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2B46E0A-6BEA-37FE-5198-2E0E8975C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848" y="3949093"/>
            <a:ext cx="5472112" cy="24272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Titles</a:t>
            </a:r>
          </a:p>
          <a:p>
            <a:pPr marL="0" indent="0">
              <a:buNone/>
            </a:pPr>
            <a:r>
              <a:rPr lang="en-US" sz="1400" dirty="0"/>
              <a:t>Co-Leader, Radiobiology and Genome Integrity,                                                          Yale Cancer Center</a:t>
            </a:r>
          </a:p>
          <a:p>
            <a:pPr marL="0" indent="0">
              <a:buNone/>
            </a:pPr>
            <a:r>
              <a:rPr lang="en-US" sz="1400" dirty="0"/>
              <a:t>Associate Cancer Center Director, Basic Science</a:t>
            </a:r>
          </a:p>
        </p:txBody>
      </p:sp>
    </p:spTree>
    <p:extLst>
      <p:ext uri="{BB962C8B-B14F-4D97-AF65-F5344CB8AC3E}">
        <p14:creationId xmlns:p14="http://schemas.microsoft.com/office/powerpoint/2010/main" val="148761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605AC-157C-5CB3-8699-E18E4007D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1E8DD7F-C953-01B0-EDCA-A326B1E5E8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-22891" r="26306"/>
          <a:stretch/>
        </p:blipFill>
        <p:spPr>
          <a:xfrm>
            <a:off x="5904057" y="363531"/>
            <a:ext cx="6288000" cy="6371351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94F5BB0-271B-1A27-D427-4EC77D55D6C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38263" y="1419821"/>
            <a:ext cx="5331343" cy="1162800"/>
          </a:xfrm>
        </p:spPr>
        <p:txBody>
          <a:bodyPr/>
          <a:lstStyle/>
          <a:p>
            <a:r>
              <a:rPr lang="en-US" dirty="0"/>
              <a:t>Professor of Medicine (Medical Oncology)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6194D1B-A7C4-FD96-7CA2-08833E55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6" y="486649"/>
            <a:ext cx="5971902" cy="985000"/>
          </a:xfrm>
        </p:spPr>
        <p:txBody>
          <a:bodyPr/>
          <a:lstStyle/>
          <a:p>
            <a:r>
              <a:rPr lang="en-US" sz="4800" dirty="0"/>
              <a:t>Lajos </a:t>
            </a:r>
            <a:r>
              <a:rPr lang="en-US" sz="4800" dirty="0" err="1"/>
              <a:t>Pusztai</a:t>
            </a:r>
            <a:r>
              <a:rPr lang="en-US" sz="4800" dirty="0"/>
              <a:t>, MD, DPhil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9DD63-07A4-4B99-3091-9D6897FE40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Lajos </a:t>
            </a:r>
            <a:r>
              <a:rPr lang="en-US" dirty="0" err="1">
                <a:hlinkClick r:id="rId3"/>
              </a:rPr>
              <a:t>Pusztai</a:t>
            </a:r>
            <a:r>
              <a:rPr lang="en-US" dirty="0">
                <a:hlinkClick r:id="rId3"/>
              </a:rPr>
              <a:t>, MD, DPhil &lt; Yale School of Medicine</a:t>
            </a:r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07FAAA-4BC5-6B18-7746-B5DF7F9FC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44" y="2808703"/>
            <a:ext cx="5472113" cy="10670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</a:t>
            </a:r>
          </a:p>
          <a:p>
            <a:pPr marL="0" indent="0">
              <a:buNone/>
            </a:pPr>
            <a:r>
              <a:rPr lang="en-US" sz="1400" dirty="0"/>
              <a:t>Co-Leader, Genetics, Genomics and Epigenetics,                                                        Yale Cancer Center</a:t>
            </a:r>
          </a:p>
        </p:txBody>
      </p:sp>
    </p:spTree>
    <p:extLst>
      <p:ext uri="{BB962C8B-B14F-4D97-AF65-F5344CB8AC3E}">
        <p14:creationId xmlns:p14="http://schemas.microsoft.com/office/powerpoint/2010/main" val="333720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Content="1" isInverted="1"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E97C1-F991-7496-32A5-E2033E47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AD50D7B-EBF2-7E57-891F-1469FC5F11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1416" r="114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619FC-0E8D-57F5-EA5B-F3BB12A2B9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Associate Professor Tenure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C37EC-95A3-0A3D-37D2-AC06C3E8B2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Michaela Dinan, PhD &lt; Yale School of Public Health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5682AA-8CF7-ADD9-C119-E1A29691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Michaela Dinan, PhD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702084E-6E80-E0BF-6B5E-C367F5584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88" y="3763963"/>
            <a:ext cx="5472112" cy="84574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</a:t>
            </a:r>
          </a:p>
          <a:p>
            <a:pPr marL="0" indent="0">
              <a:buNone/>
            </a:pPr>
            <a:r>
              <a:rPr lang="en-US" sz="1400" dirty="0"/>
              <a:t>Co-Leader, Cancer Prevention and Control,                                                                      Yale Cancer Center</a:t>
            </a:r>
          </a:p>
        </p:txBody>
      </p:sp>
    </p:spTree>
    <p:extLst>
      <p:ext uri="{BB962C8B-B14F-4D97-AF65-F5344CB8AC3E}">
        <p14:creationId xmlns:p14="http://schemas.microsoft.com/office/powerpoint/2010/main" val="397614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7DE8E-FB82-E92D-BE3A-C2F737D6D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A31F2A-BE9C-DE36-23DA-EB02D5EC302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" t="7735" r="-376" b="17266"/>
          <a:stretch/>
        </p:blipFill>
        <p:spPr bwMode="auto">
          <a:xfrm>
            <a:off x="6073071" y="136906"/>
            <a:ext cx="6096000" cy="658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B0760F3-B501-FA7E-B403-AC8FCFEA16E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28800" y="2231566"/>
            <a:ext cx="5331343" cy="1162800"/>
          </a:xfrm>
        </p:spPr>
        <p:txBody>
          <a:bodyPr/>
          <a:lstStyle/>
          <a:p>
            <a:r>
              <a:rPr lang="en-US" dirty="0"/>
              <a:t>Elihu Professor of Biostatistics and Professor of Ecology and Evolutionary Biology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77A71B5-DDFC-3901-E707-4C039161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9" y="1378572"/>
            <a:ext cx="5761128" cy="985000"/>
          </a:xfrm>
        </p:spPr>
        <p:txBody>
          <a:bodyPr/>
          <a:lstStyle/>
          <a:p>
            <a:r>
              <a:rPr lang="en-US" sz="4800" dirty="0"/>
              <a:t>Jeffrey Townsend, PhD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6DDC7-638F-CDE1-3E90-5803423530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Jeffrey Townsend, PhD &lt; Yale School of Public Health</a:t>
            </a:r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257937-ABDB-2426-79AC-EE56A609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436" y="3310909"/>
            <a:ext cx="5472113" cy="78447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</a:t>
            </a:r>
          </a:p>
          <a:p>
            <a:pPr marL="0" indent="0">
              <a:buNone/>
            </a:pPr>
            <a:r>
              <a:rPr lang="en-US" sz="1400" dirty="0"/>
              <a:t>Co-Leader, Genomics, Genetics, &amp; Epigenetics Research Program</a:t>
            </a:r>
          </a:p>
        </p:txBody>
      </p:sp>
    </p:spTree>
    <p:extLst>
      <p:ext uri="{BB962C8B-B14F-4D97-AF65-F5344CB8AC3E}">
        <p14:creationId xmlns:p14="http://schemas.microsoft.com/office/powerpoint/2010/main" val="295280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98F0F-5E24-53D8-6763-B2FF5147B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E1A08D-25FF-8BB5-6D6C-FFD56CA071E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7745" r="-3150" b="22586"/>
          <a:stretch/>
        </p:blipFill>
        <p:spPr bwMode="auto">
          <a:xfrm>
            <a:off x="0" y="0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E2035-C218-94A5-FC1E-44170BF49F2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Associate Professor of Therapeutic Radiology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48B78-838F-B1B2-5335-9B4B2DBB3B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Abhijit Patel, MD, PhD &lt; Yale School of Medicine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EE6CCF-BC62-DB42-77D7-0CF8072E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Abhijit Patel, MD, PhD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9CC927E-55F7-ADAD-B6C8-1F7841E04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88" y="3763964"/>
            <a:ext cx="5472112" cy="109997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</a:t>
            </a:r>
          </a:p>
          <a:p>
            <a:pPr marL="0" indent="0">
              <a:buNone/>
            </a:pPr>
            <a:r>
              <a:rPr lang="en-US" sz="1400" dirty="0"/>
              <a:t>Medical Director,                                                                                                                 Lawrence &amp; Memorial Cancer Care Center in Waterford, Therapeutic Radiology</a:t>
            </a:r>
          </a:p>
        </p:txBody>
      </p:sp>
    </p:spTree>
    <p:extLst>
      <p:ext uri="{BB962C8B-B14F-4D97-AF65-F5344CB8AC3E}">
        <p14:creationId xmlns:p14="http://schemas.microsoft.com/office/powerpoint/2010/main" val="24659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96E03-23D5-8566-1C0A-CDF0B3A79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3F8608F7-4253-8DCA-A7FF-D10FB5C9013B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11724"/>
          <a:stretch>
            <a:fillRect/>
          </a:stretch>
        </p:blipFill>
        <p:spPr bwMode="auto">
          <a:xfrm>
            <a:off x="6022848" y="69182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E80BE2F-6DE6-09C4-D3F6-877D6D9CFC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73352" y="2374369"/>
            <a:ext cx="5331343" cy="1162800"/>
          </a:xfrm>
        </p:spPr>
        <p:txBody>
          <a:bodyPr/>
          <a:lstStyle/>
          <a:p>
            <a:r>
              <a:rPr lang="en-US" dirty="0"/>
              <a:t>Associate Professor of Surgery (Otolaryngology)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BA86C7A-D6D8-466B-4846-CB920E42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3345"/>
            <a:ext cx="5761128" cy="985000"/>
          </a:xfrm>
        </p:spPr>
        <p:txBody>
          <a:bodyPr/>
          <a:lstStyle/>
          <a:p>
            <a:r>
              <a:rPr lang="en-US" sz="4800" dirty="0"/>
              <a:t>Curtis R Pickering, PhD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B7D81-C786-89C0-00DC-997B048FEB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Curtis R. Pickering, PhD &lt; Yale School of Medicine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149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Content="1" isInverted="1"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0DC32-C201-3052-C0E3-7FBE5521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9DFBCE4-4882-736E-667C-BF72195CDC09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" b="9682"/>
          <a:stretch/>
        </p:blipFill>
        <p:spPr bwMode="auto">
          <a:xfrm>
            <a:off x="0" y="0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3BAA-7667-A99B-E16B-B2C76A220D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3273706"/>
            <a:ext cx="6641626" cy="590155"/>
          </a:xfrm>
        </p:spPr>
        <p:txBody>
          <a:bodyPr/>
          <a:lstStyle/>
          <a:p>
            <a:r>
              <a:rPr lang="en-US" dirty="0"/>
              <a:t>Associate Professor of Laboratory Medicine and Pathology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8588C-2E65-0712-EFEF-C517FCAD13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Edward </a:t>
            </a:r>
            <a:r>
              <a:rPr lang="en-US" dirty="0" err="1">
                <a:hlinkClick r:id="rId3"/>
              </a:rPr>
              <a:t>Stites</a:t>
            </a:r>
            <a:r>
              <a:rPr lang="en-US" dirty="0">
                <a:hlinkClick r:id="rId3"/>
              </a:rPr>
              <a:t>, MD, PhD &lt; Yale School of Medicine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F535C-6FC4-02EA-61F1-BD9D1231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334" y="1860651"/>
            <a:ext cx="6641900" cy="1124345"/>
          </a:xfrm>
        </p:spPr>
        <p:txBody>
          <a:bodyPr/>
          <a:lstStyle/>
          <a:p>
            <a:r>
              <a:rPr lang="en-US" sz="4800" dirty="0"/>
              <a:t>Edward </a:t>
            </a:r>
            <a:r>
              <a:rPr lang="en-US" sz="4800" dirty="0" err="1"/>
              <a:t>Stites</a:t>
            </a:r>
            <a:r>
              <a:rPr lang="en-US" sz="4800" dirty="0"/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188624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51829-E2BD-AEA3-84E5-FCBB58D3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B714B17-5EA4-8627-5331-8DE7B7CF39F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11724"/>
          <a:stretch>
            <a:fillRect/>
          </a:stretch>
        </p:blipFill>
        <p:spPr bwMode="auto">
          <a:xfrm>
            <a:off x="6013704" y="216713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83C1267C-BF65-606A-048F-5074E904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4593"/>
            <a:ext cx="5761128" cy="985000"/>
          </a:xfrm>
        </p:spPr>
        <p:txBody>
          <a:bodyPr/>
          <a:lstStyle/>
          <a:p>
            <a:r>
              <a:rPr lang="nn-NO" sz="4000" dirty="0"/>
              <a:t>Anish Sharda, MD, MPH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4F78F-58E7-4B36-123E-2CE2737208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Anish Sharda, MD, MPH &lt; Yale School of Medicine</a:t>
            </a:r>
            <a:endParaRPr lang="en-US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6F206A0-5688-60F1-458D-56184104F3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46123" y="3183909"/>
            <a:ext cx="4743831" cy="1162800"/>
          </a:xfrm>
        </p:spPr>
        <p:txBody>
          <a:bodyPr/>
          <a:lstStyle/>
          <a:p>
            <a:r>
              <a:rPr lang="en-US" dirty="0"/>
              <a:t>Assistant Professor</a:t>
            </a:r>
          </a:p>
        </p:txBody>
      </p:sp>
    </p:spTree>
    <p:extLst>
      <p:ext uri="{BB962C8B-B14F-4D97-AF65-F5344CB8AC3E}">
        <p14:creationId xmlns:p14="http://schemas.microsoft.com/office/powerpoint/2010/main" val="226161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32D45-1F84-6AED-689D-B8A0A96A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A967850-0DB5-65CD-C42B-28CE7DA51F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200" r="-1200" b="11478"/>
          <a:stretch/>
        </p:blipFill>
        <p:spPr>
          <a:xfrm>
            <a:off x="0" y="-1"/>
            <a:ext cx="6096000" cy="63713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DADF9-9561-63AA-49EA-64AE4896E6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50374" y="3429000"/>
            <a:ext cx="6641626" cy="590155"/>
          </a:xfrm>
        </p:spPr>
        <p:txBody>
          <a:bodyPr/>
          <a:lstStyle/>
          <a:p>
            <a:r>
              <a:rPr lang="en-US" dirty="0"/>
              <a:t>Associate Professor of Pediatrics (Hematology Oncology)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BAD78-05C9-0065-CC45-7C7100A29E0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Yale New"/>
              </a:rPr>
              <a:t>Associate Professor of Pediatrics (Hematology Oncology)</a:t>
            </a:r>
            <a:endParaRPr lang="en-US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937999-6E46-D57F-1926-39F283D80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39" y="2144115"/>
            <a:ext cx="6887087" cy="1124345"/>
          </a:xfrm>
        </p:spPr>
        <p:txBody>
          <a:bodyPr/>
          <a:lstStyle/>
          <a:p>
            <a:r>
              <a:rPr lang="en-US" sz="4800" dirty="0"/>
              <a:t>Prasanna Ananth, MD, MPH</a:t>
            </a:r>
          </a:p>
        </p:txBody>
      </p:sp>
    </p:spTree>
    <p:extLst>
      <p:ext uri="{BB962C8B-B14F-4D97-AF65-F5344CB8AC3E}">
        <p14:creationId xmlns:p14="http://schemas.microsoft.com/office/powerpoint/2010/main" val="280370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hand clapping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4FA082-B0DF-33C6-AE98-6035E16291CE}"/>
              </a:ext>
            </a:extLst>
          </p:cNvPr>
          <p:cNvSpPr/>
          <p:nvPr/>
        </p:nvSpPr>
        <p:spPr>
          <a:xfrm>
            <a:off x="9780102" y="6191999"/>
            <a:ext cx="1993390" cy="66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14:flythrough/>
      </p:transition>
    </mc:Choice>
    <mc:Fallback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9D5A60A-8619-C8AE-75B7-87BA02CD04F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" r="-2" b="21432"/>
          <a:stretch/>
        </p:blipFill>
        <p:spPr bwMode="auto">
          <a:xfrm>
            <a:off x="20" y="-1"/>
            <a:ext cx="6095980" cy="6371351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743F2EF6-7E22-7C47-8F99-981A217E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/>
          <a:lstStyle/>
          <a:p>
            <a:r>
              <a:rPr lang="en-US" sz="4800" dirty="0"/>
              <a:t>Stephanie </a:t>
            </a:r>
            <a:r>
              <a:rPr lang="en-US" sz="4800" dirty="0" err="1"/>
              <a:t>Halene</a:t>
            </a:r>
            <a:r>
              <a:rPr lang="en-US" sz="4800" dirty="0"/>
              <a:t>, MD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BAEC99-7FF8-C400-BDB3-761341CA44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701037"/>
          </a:xfrm>
        </p:spPr>
        <p:txBody>
          <a:bodyPr/>
          <a:lstStyle/>
          <a:p>
            <a:r>
              <a:rPr lang="en-US" sz="1600" dirty="0"/>
              <a:t>Arthur H and Isabel Bunker Professor of Medicine (Hematology) and Professor of Pathology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AD87A782-1240-ACFC-25B3-8B742FFE6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Titles</a:t>
            </a:r>
          </a:p>
          <a:p>
            <a:pPr marL="0" indent="0">
              <a:buNone/>
            </a:pPr>
            <a:r>
              <a:rPr lang="en-US" sz="1400" dirty="0"/>
              <a:t>Director, DeLuca Center for Innovation in Hematology Research,            Yale Cancer Center </a:t>
            </a:r>
          </a:p>
          <a:p>
            <a:pPr marL="0" indent="0">
              <a:buNone/>
            </a:pPr>
            <a:r>
              <a:rPr lang="en-US" sz="1400" dirty="0"/>
              <a:t>Assistant Medical Director CRSL,                                                                                  Yale Cancer Center                             </a:t>
            </a:r>
          </a:p>
          <a:p>
            <a:pPr marL="0" indent="0">
              <a:buNone/>
            </a:pPr>
            <a:r>
              <a:rPr lang="en-US" sz="1400" dirty="0"/>
              <a:t>Chief, Division of Translational Hematology,                                                                                                                                      Yale Cancer Center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B11B6-7AE5-9E69-61A7-C6276408F1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Stephanie </a:t>
            </a:r>
            <a:r>
              <a:rPr lang="en-US" dirty="0" err="1">
                <a:hlinkClick r:id="rId3"/>
              </a:rPr>
              <a:t>Halene</a:t>
            </a:r>
            <a:r>
              <a:rPr lang="en-US" dirty="0">
                <a:hlinkClick r:id="rId3"/>
              </a:rPr>
              <a:t>, MD, Dr Med &lt; Yale School of Medicine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741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B13E80EB-7680-991E-2A68-0971B502E4E9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r="-2" b="27741"/>
          <a:stretch/>
        </p:blipFill>
        <p:spPr bwMode="auto">
          <a:xfrm>
            <a:off x="6031992" y="123118"/>
            <a:ext cx="6096000" cy="6371351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9C3C9B-CB8E-FBA1-0036-29573ADED0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355900" y="2308170"/>
            <a:ext cx="4648200" cy="1162800"/>
          </a:xfrm>
        </p:spPr>
        <p:txBody>
          <a:bodyPr/>
          <a:lstStyle/>
          <a:p>
            <a:r>
              <a:rPr lang="en-US" dirty="0"/>
              <a:t>Assistant Professor of Medicine (Hematology)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89390F3-131B-1B9D-B0E3-8630E96F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0" y="1429448"/>
            <a:ext cx="4648200" cy="985000"/>
          </a:xfrm>
        </p:spPr>
        <p:txBody>
          <a:bodyPr/>
          <a:lstStyle/>
          <a:p>
            <a:r>
              <a:rPr lang="en-US" sz="4800" dirty="0"/>
              <a:t>Shalin </a:t>
            </a:r>
            <a:r>
              <a:rPr lang="en-US" sz="4800" dirty="0" err="1"/>
              <a:t>Kotari</a:t>
            </a:r>
            <a:r>
              <a:rPr lang="en-US" sz="4800" dirty="0"/>
              <a:t>, MD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DB037-FC47-F605-1824-7A3153FD23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Shalin Kothari, MD &lt; Yale School of Medicine</a:t>
            </a:r>
            <a:endParaRPr lang="en-US" noProof="0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FD1EFE3-56A5-27FF-120E-7A4D5AD1F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2668588"/>
            <a:ext cx="5472113" cy="29987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Titles</a:t>
            </a:r>
          </a:p>
          <a:p>
            <a:pPr marL="0" indent="0">
              <a:buNone/>
            </a:pPr>
            <a:r>
              <a:rPr lang="en-US" sz="1400" dirty="0"/>
              <a:t>Clinician Lead, Cancer Biology Training Program </a:t>
            </a:r>
          </a:p>
          <a:p>
            <a:pPr marL="0" indent="0">
              <a:buNone/>
            </a:pPr>
            <a:r>
              <a:rPr lang="en-US" sz="1400" dirty="0"/>
              <a:t>Core Faculty, Medical Oncology and Hematology Fellowship Program</a:t>
            </a:r>
          </a:p>
        </p:txBody>
      </p:sp>
    </p:spTree>
    <p:extLst>
      <p:ext uri="{BB962C8B-B14F-4D97-AF65-F5344CB8AC3E}">
        <p14:creationId xmlns:p14="http://schemas.microsoft.com/office/powerpoint/2010/main" val="303095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Content="1" isInverted="1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E03C377-1E7F-8B7B-06B2-27D6B81D3834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11724"/>
          <a:stretch>
            <a:fillRect/>
          </a:stretch>
        </p:blipFill>
        <p:spPr bwMode="auto">
          <a:xfrm>
            <a:off x="0" y="0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EAE8A-EE3F-0DAE-FA35-96B59AC5649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Assistant Professor of Medicine (Hematology)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E8BEF-BAE0-EEEF-5776-AB1E2C22CF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Coraline Mlynarczyk, PhD &lt; Yale School of Medicine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7C1C9-48C1-009D-848E-6AE9364AE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Coraline </a:t>
            </a:r>
            <a:r>
              <a:rPr lang="en-US" sz="4800" dirty="0" err="1"/>
              <a:t>Mlynarczk</a:t>
            </a:r>
            <a:r>
              <a:rPr lang="en-US" sz="4800" dirty="0"/>
              <a:t>, PhD</a:t>
            </a:r>
          </a:p>
        </p:txBody>
      </p:sp>
    </p:spTree>
    <p:extLst>
      <p:ext uri="{BB962C8B-B14F-4D97-AF65-F5344CB8AC3E}">
        <p14:creationId xmlns:p14="http://schemas.microsoft.com/office/powerpoint/2010/main" val="345191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BF37-9908-155D-D499-5A299DAA8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A89AA11-1553-BD91-FD0B-5AA4B7E88E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1694" r="11694"/>
          <a:stretch>
            <a:fillRect/>
          </a:stretch>
        </p:blipFill>
        <p:spPr>
          <a:xfrm>
            <a:off x="5995416" y="32477"/>
            <a:ext cx="6096000" cy="6371351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71DB42D-313A-5A67-BE62-7DC501BB490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444752" y="2866536"/>
            <a:ext cx="5331343" cy="1162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Assistant Professor of Medicine                                           (Medical Oncology)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A68572B-EEE5-8FCC-31AB-59B977B3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3153"/>
            <a:ext cx="5571336" cy="985000"/>
          </a:xfrm>
        </p:spPr>
        <p:txBody>
          <a:bodyPr/>
          <a:lstStyle/>
          <a:p>
            <a:r>
              <a:rPr lang="en-US" sz="4800" dirty="0"/>
              <a:t>Mariya Rozenblit, MD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EE9FD-18BD-47F6-2BF8-D500D1FECE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Mariya Rozenblit, MD &lt; Yale School of Medicine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622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BB45F-084F-60A9-F8D9-0D36620A4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E11E369-3CB6-BBCC-EA22-832C167AC31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r="18104"/>
          <a:stretch>
            <a:fillRect/>
          </a:stretch>
        </p:blipFill>
        <p:spPr bwMode="auto">
          <a:xfrm>
            <a:off x="0" y="0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54D65-34A0-81C2-B071-180142CC7DE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Associate Professor of Medicine (Medical Oncology)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859DE-5706-E604-A459-2EC14E03A3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Raghav Sundar, MD, PhD &lt; Yale School of Medicine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7A48C2-08C8-8CD8-0F8A-A46DAD52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Raghav Sundar, MD, PhD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6FBF2DE-F72D-594A-A0E5-FEB75E3CB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88" y="3763963"/>
            <a:ext cx="5472112" cy="24272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</a:t>
            </a:r>
          </a:p>
          <a:p>
            <a:pPr marL="0" indent="0">
              <a:buNone/>
            </a:pPr>
            <a:r>
              <a:rPr lang="en-US" sz="1400" dirty="0"/>
              <a:t>Leader, Gastroesophageal Cancer Program, Medical Oncology</a:t>
            </a:r>
          </a:p>
        </p:txBody>
      </p:sp>
    </p:spTree>
    <p:extLst>
      <p:ext uri="{BB962C8B-B14F-4D97-AF65-F5344CB8AC3E}">
        <p14:creationId xmlns:p14="http://schemas.microsoft.com/office/powerpoint/2010/main" val="50627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CF2DD-7FD2-0CA0-B668-3DCE67A6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519D82E-621D-5ADA-9DBC-B2198EA683E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11724"/>
          <a:stretch/>
        </p:blipFill>
        <p:spPr bwMode="auto">
          <a:xfrm>
            <a:off x="6004560" y="123118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8E89EFC-3BA1-9BFA-984B-C91BFBE548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00784" y="2948832"/>
            <a:ext cx="5331343" cy="1162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Associate Professor of Neurology, Neuro-Oncology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D1DDC72-9FCA-E07C-0769-868EC9E0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315449"/>
            <a:ext cx="5571336" cy="985000"/>
          </a:xfrm>
        </p:spPr>
        <p:txBody>
          <a:bodyPr/>
          <a:lstStyle/>
          <a:p>
            <a:r>
              <a:rPr lang="en-US" sz="4800" dirty="0"/>
              <a:t>Sylvia Kurz, MD, PhD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6A2E3-506C-4717-668C-4DD09606CE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Sylvia Kurz, MD, PhD &lt; Yale School of Medicine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08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Content="1" isInverted="1"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798B6-FE81-89D4-D8D3-EF554FD0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7814F9B-8AE7-CEC7-2E63-59E0158B1C2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7830"/>
          <a:stretch/>
        </p:blipFill>
        <p:spPr bwMode="auto">
          <a:xfrm>
            <a:off x="0" y="0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36B4E-BBDF-11AD-F59B-E70BA31ABE5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Professor of Medicine (Medical Oncology) and of Urology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69D76-9633-F855-7311-80E831FC83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Daniel P. Petrylak, MD &lt; Yale School of Medicine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55EAC3-CECF-5E47-9D18-7CD32382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Daniel P Petrylak, MD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988E7D4-0326-C51D-7A17-ADB7D2770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88" y="3763963"/>
            <a:ext cx="5472112" cy="24272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</a:t>
            </a:r>
          </a:p>
          <a:p>
            <a:pPr marL="0" indent="0">
              <a:buNone/>
            </a:pPr>
            <a:r>
              <a:rPr lang="en-US" sz="1400" dirty="0"/>
              <a:t>Chief, Genitourinary Oncology</a:t>
            </a:r>
          </a:p>
        </p:txBody>
      </p:sp>
    </p:spTree>
    <p:extLst>
      <p:ext uri="{BB962C8B-B14F-4D97-AF65-F5344CB8AC3E}">
        <p14:creationId xmlns:p14="http://schemas.microsoft.com/office/powerpoint/2010/main" val="35454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E9E40-CF43-5F00-D176-B5F22C6F6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01F0815-BD0A-B9DD-C4D0-89C205BDC22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" b="24328"/>
          <a:stretch/>
        </p:blipFill>
        <p:spPr bwMode="auto">
          <a:xfrm>
            <a:off x="6022848" y="86007"/>
            <a:ext cx="60960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32E91A6-68A5-9770-A67E-EEA1E33BBEB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49070" y="1471649"/>
            <a:ext cx="5331343" cy="1162800"/>
          </a:xfrm>
        </p:spPr>
        <p:txBody>
          <a:bodyPr/>
          <a:lstStyle/>
          <a:p>
            <a:r>
              <a:rPr lang="en-US" dirty="0"/>
              <a:t>Harvey and Kate Cushing Professor of Medicine (Oncology) and of Dermatology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BC4A5E0-BBD8-EFEB-5F41-74EDF14E3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88" y="486649"/>
            <a:ext cx="5571336" cy="985000"/>
          </a:xfrm>
        </p:spPr>
        <p:txBody>
          <a:bodyPr/>
          <a:lstStyle/>
          <a:p>
            <a:r>
              <a:rPr lang="en-US" sz="4800" dirty="0"/>
              <a:t>Harriet Kluger, MD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939C9-C46F-21E1-60EF-F73AAE95A8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Harriet Kluger, MD &lt; Yale School of Medicine</a:t>
            </a:r>
            <a:endParaRPr lang="en-US" noProof="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712753C-5FA8-4FBD-8C2A-57F47E7A1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2668588"/>
            <a:ext cx="5472113" cy="29987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Additional Titles</a:t>
            </a:r>
          </a:p>
          <a:p>
            <a:pPr marL="0" indent="0">
              <a:buNone/>
            </a:pPr>
            <a:r>
              <a:rPr lang="en-US" sz="1400" dirty="0"/>
              <a:t>Director, Yale SPORE in Skin Cancer,                                                                 Yale Cancer Center</a:t>
            </a:r>
          </a:p>
          <a:p>
            <a:pPr marL="0" indent="0">
              <a:buNone/>
            </a:pPr>
            <a:r>
              <a:rPr lang="en-US" sz="1400" dirty="0"/>
              <a:t> Vice Chair for Collaborative Research, Internal Medicine </a:t>
            </a:r>
          </a:p>
          <a:p>
            <a:pPr marL="0" indent="0">
              <a:buNone/>
            </a:pPr>
            <a:r>
              <a:rPr lang="en-US" sz="1400" dirty="0"/>
              <a:t>Chief, Division of Skin and Kidney Cancer</a:t>
            </a:r>
          </a:p>
          <a:p>
            <a:pPr marL="0" indent="0">
              <a:buNone/>
            </a:pPr>
            <a:r>
              <a:rPr lang="en-US" sz="1400" dirty="0"/>
              <a:t> Associate Cancer Center Director, Education, Training and Faculty Development</a:t>
            </a:r>
          </a:p>
          <a:p>
            <a:pPr marL="0" indent="0">
              <a:buNone/>
            </a:pPr>
            <a:r>
              <a:rPr lang="en-US" sz="1400" dirty="0"/>
              <a:t> Deputy Section Chief, Medical Oncology</a:t>
            </a:r>
          </a:p>
        </p:txBody>
      </p:sp>
    </p:spTree>
    <p:extLst>
      <p:ext uri="{BB962C8B-B14F-4D97-AF65-F5344CB8AC3E}">
        <p14:creationId xmlns:p14="http://schemas.microsoft.com/office/powerpoint/2010/main" val="271289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675E8371-EC70-4345-8B64-A71003B56298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245E38-7A2C-4D38-96FA-24EAC5F220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3107</TotalTime>
  <Words>600</Words>
  <Application>Microsoft Office PowerPoint</Application>
  <PresentationFormat>Widescreen</PresentationFormat>
  <Paragraphs>85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Candara</vt:lpstr>
      <vt:lpstr>Corbel</vt:lpstr>
      <vt:lpstr>Times New Roman</vt:lpstr>
      <vt:lpstr>Yale New</vt:lpstr>
      <vt:lpstr>Custom</vt:lpstr>
      <vt:lpstr>Yale Cancer Student Interest Group </vt:lpstr>
      <vt:lpstr>Stephanie Halene, MD</vt:lpstr>
      <vt:lpstr>Shalin Kotari, MD</vt:lpstr>
      <vt:lpstr>Coraline Mlynarczk, PhD</vt:lpstr>
      <vt:lpstr>Mariya Rozenblit, MD</vt:lpstr>
      <vt:lpstr>Raghav Sundar, MD, PhD</vt:lpstr>
      <vt:lpstr>Sylvia Kurz, MD, PhD</vt:lpstr>
      <vt:lpstr>Daniel P Petrylak, MD</vt:lpstr>
      <vt:lpstr>Harriet Kluger, MD</vt:lpstr>
      <vt:lpstr>Megan C. King, PhD</vt:lpstr>
      <vt:lpstr>Lajos Pusztai, MD, DPhil</vt:lpstr>
      <vt:lpstr>Michaela Dinan, PhD</vt:lpstr>
      <vt:lpstr>Jeffrey Townsend, PhD</vt:lpstr>
      <vt:lpstr>Abhijit Patel, MD, PhD</vt:lpstr>
      <vt:lpstr>Curtis R Pickering, PhD</vt:lpstr>
      <vt:lpstr>Edward Stites, MD, PhD</vt:lpstr>
      <vt:lpstr>Anish Sharda, MD, MPH</vt:lpstr>
      <vt:lpstr>Prasanna Ananth, MD, MPH</vt:lpstr>
      <vt:lpstr>Thank You</vt:lpstr>
    </vt:vector>
  </TitlesOfParts>
  <Company>Yale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Miller, Alexis</dc:creator>
  <cp:lastModifiedBy>Miller, Alexis</cp:lastModifiedBy>
  <cp:revision>1</cp:revision>
  <dcterms:created xsi:type="dcterms:W3CDTF">2025-02-04T17:42:06Z</dcterms:created>
  <dcterms:modified xsi:type="dcterms:W3CDTF">2025-02-06T21:29:29Z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